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14"/>
  </p:notesMasterIdLst>
  <p:sldIdLst>
    <p:sldId id="256" r:id="rId2"/>
    <p:sldId id="277" r:id="rId3"/>
    <p:sldId id="279" r:id="rId4"/>
    <p:sldId id="280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58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8AFD5E-186A-465D-BBFA-5EC74865EEC6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8E1A49-4DC5-4F5E-9A1F-1721BDECAA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98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December 13,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011271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December 13, 2022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69291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December 13, 2022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60528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December 13, 2022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‹N›</a:t>
            </a:fld>
            <a:endParaRPr lang="en-US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38144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December 13, 2022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493414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December 13, 2022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84387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December 13, 2022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521332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December 13,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596326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December 13,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185397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December 13,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63767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December 13,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17205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December 13, 2022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24464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December 13, 2022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247153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December 13, 2022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536940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December 13,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041712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December 13, 2022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32933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December 13, 2022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49612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33960BD-7AC1-4217-9611-AAA56D3EE38F}" type="datetime4">
              <a:rPr lang="en-US" smtClean="0"/>
              <a:pPr/>
              <a:t>December 13,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D4AEF59-F28E-467C-9EA3-92D1CFAD475A}" type="slidenum">
              <a:rPr lang="en-US" smtClean="0"/>
              <a:pPr/>
              <a:t>‹N›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824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Una vista laterale di un modello astratto bianco e grigio in una vista laterale a forma di sfera">
            <a:extLst>
              <a:ext uri="{FF2B5EF4-FFF2-40B4-BE49-F238E27FC236}">
                <a16:creationId xmlns:a16="http://schemas.microsoft.com/office/drawing/2014/main" id="{8F428D79-8636-FD40-ADF8-35DFF5B7C3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4917" b="35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6AE9FA2-BA18-B0BD-8D32-3E767A13E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352" y="195606"/>
            <a:ext cx="11472420" cy="4532052"/>
          </a:xfrm>
        </p:spPr>
        <p:txBody>
          <a:bodyPr>
            <a:normAutofit fontScale="90000"/>
          </a:bodyPr>
          <a:lstStyle/>
          <a:p>
            <a:br>
              <a:rPr lang="it-IT" sz="1600" b="1" cap="none" dirty="0">
                <a:latin typeface="Segoe Print" panose="02000600000000000000" pitchFamily="2" charset="0"/>
                <a:cs typeface="Cavolini" panose="03000502040302020204" pitchFamily="66" charset="0"/>
              </a:rPr>
            </a:br>
            <a:br>
              <a:rPr lang="it-IT" sz="1600" b="1" cap="none" dirty="0">
                <a:latin typeface="Segoe Print" panose="02000600000000000000" pitchFamily="2" charset="0"/>
                <a:cs typeface="Cavolini" panose="03000502040302020204" pitchFamily="66" charset="0"/>
              </a:rPr>
            </a:br>
            <a:br>
              <a:rPr lang="it-IT" sz="1600" b="1" cap="none" dirty="0">
                <a:latin typeface="Segoe Print" panose="02000600000000000000" pitchFamily="2" charset="0"/>
                <a:cs typeface="Cavolini" panose="03000502040302020204" pitchFamily="66" charset="0"/>
              </a:rPr>
            </a:br>
            <a:br>
              <a:rPr lang="it-IT" sz="1600" b="1" cap="none" dirty="0">
                <a:latin typeface="Segoe Print" panose="02000600000000000000" pitchFamily="2" charset="0"/>
                <a:cs typeface="Cavolini" panose="03000502040302020204" pitchFamily="66" charset="0"/>
              </a:rPr>
            </a:br>
            <a:r>
              <a:rPr lang="it-IT" sz="1600" b="1" cap="none" dirty="0">
                <a:latin typeface="Segoe Print" panose="02000600000000000000" pitchFamily="2" charset="0"/>
                <a:cs typeface="Cavolini" panose="03000502040302020204" pitchFamily="66" charset="0"/>
              </a:rPr>
              <a:t>La legge di riforma regionale sulla disabilità: prima analisi e prospettive di un nuovo  welfare per la disabilità</a:t>
            </a:r>
            <a:br>
              <a:rPr lang="it-IT" sz="1600" b="1" cap="none" dirty="0">
                <a:latin typeface="Segoe Print" panose="02000600000000000000" pitchFamily="2" charset="0"/>
                <a:cs typeface="Cavolini" panose="03000502040302020204" pitchFamily="66" charset="0"/>
              </a:rPr>
            </a:br>
            <a:r>
              <a:rPr lang="it-IT" sz="1600" b="1" cap="none" dirty="0">
                <a:latin typeface="Segoe Print" panose="02000600000000000000" pitchFamily="2" charset="0"/>
                <a:cs typeface="Cavolini" panose="03000502040302020204" pitchFamily="66" charset="0"/>
              </a:rPr>
              <a:t>San Giorgio di Nogaro – 13 dicembre 2022</a:t>
            </a:r>
            <a:br>
              <a:rPr lang="it-IT" sz="1600" b="1" cap="none" dirty="0">
                <a:latin typeface="Segoe Print" panose="02000600000000000000" pitchFamily="2" charset="0"/>
                <a:cs typeface="Cavolini" panose="03000502040302020204" pitchFamily="66" charset="0"/>
              </a:rPr>
            </a:br>
            <a:br>
              <a:rPr lang="it-IT" sz="2200" b="1" cap="none" dirty="0">
                <a:latin typeface="Segoe Print" panose="02000600000000000000" pitchFamily="2" charset="0"/>
                <a:cs typeface="Cavolini" panose="03000502040302020204" pitchFamily="66" charset="0"/>
              </a:rPr>
            </a:br>
            <a:br>
              <a:rPr lang="it-IT" sz="2200" b="1" cap="none" dirty="0">
                <a:latin typeface="Segoe Print" panose="02000600000000000000" pitchFamily="2" charset="0"/>
                <a:cs typeface="Cavolini" panose="03000502040302020204" pitchFamily="66" charset="0"/>
              </a:rPr>
            </a:br>
            <a:br>
              <a:rPr lang="it-IT" sz="3700" cap="none" dirty="0">
                <a:latin typeface="Segoe Print" panose="02000600000000000000" pitchFamily="2" charset="0"/>
                <a:cs typeface="Cavolini" panose="03000502040302020204" pitchFamily="66" charset="0"/>
              </a:rPr>
            </a:br>
            <a:r>
              <a:rPr lang="it-IT" sz="4000" cap="none" dirty="0">
                <a:latin typeface="Segoe Print" panose="02000600000000000000" pitchFamily="2" charset="0"/>
                <a:cs typeface="Cavolini" panose="03000502040302020204" pitchFamily="66" charset="0"/>
              </a:rPr>
              <a:t>Il punto di vista </a:t>
            </a:r>
            <a:br>
              <a:rPr lang="it-IT" sz="4000" cap="none" dirty="0">
                <a:latin typeface="Segoe Print" panose="02000600000000000000" pitchFamily="2" charset="0"/>
                <a:cs typeface="Cavolini" panose="03000502040302020204" pitchFamily="66" charset="0"/>
              </a:rPr>
            </a:br>
            <a:r>
              <a:rPr lang="it-IT" sz="4000" cap="none" dirty="0">
                <a:latin typeface="Segoe Print" panose="02000600000000000000" pitchFamily="2" charset="0"/>
                <a:cs typeface="Cavolini" panose="03000502040302020204" pitchFamily="66" charset="0"/>
              </a:rPr>
              <a:t>dei </a:t>
            </a:r>
            <a:r>
              <a:rPr lang="it-IT" sz="4000" b="1" cap="none" dirty="0">
                <a:latin typeface="Segoe Print" panose="02000600000000000000" pitchFamily="2" charset="0"/>
                <a:cs typeface="Cavolini" panose="03000502040302020204" pitchFamily="66" charset="0"/>
              </a:rPr>
              <a:t>Servizi Sociali dei Comuni</a:t>
            </a:r>
            <a:r>
              <a:rPr lang="it-IT" sz="4000" cap="none" dirty="0">
                <a:latin typeface="Segoe Print" panose="02000600000000000000" pitchFamily="2" charset="0"/>
                <a:cs typeface="Cavolini" panose="03000502040302020204" pitchFamily="66" charset="0"/>
              </a:rPr>
              <a:t> </a:t>
            </a:r>
            <a:br>
              <a:rPr lang="it-IT" sz="4000" cap="none" dirty="0">
                <a:latin typeface="Segoe Print" panose="02000600000000000000" pitchFamily="2" charset="0"/>
                <a:cs typeface="Cavolini" panose="03000502040302020204" pitchFamily="66" charset="0"/>
              </a:rPr>
            </a:br>
            <a:r>
              <a:rPr lang="it-IT" sz="4000" cap="none" dirty="0">
                <a:latin typeface="Segoe Print" panose="02000600000000000000" pitchFamily="2" charset="0"/>
                <a:cs typeface="Cavolini" panose="03000502040302020204" pitchFamily="66" charset="0"/>
              </a:rPr>
              <a:t>sulla </a:t>
            </a:r>
            <a:r>
              <a:rPr lang="it-IT" sz="4000" b="1" cap="none" dirty="0">
                <a:latin typeface="Segoe Print" panose="02000600000000000000" pitchFamily="2" charset="0"/>
                <a:cs typeface="Cavolini" panose="03000502040302020204" pitchFamily="66" charset="0"/>
              </a:rPr>
              <a:t>L.R. 16/2022</a:t>
            </a:r>
            <a:br>
              <a:rPr lang="it-IT" sz="3700" b="1" cap="none" dirty="0">
                <a:latin typeface="Segoe Print" panose="02000600000000000000" pitchFamily="2" charset="0"/>
                <a:cs typeface="Cavolini" panose="03000502040302020204" pitchFamily="66" charset="0"/>
              </a:rPr>
            </a:br>
            <a:endParaRPr lang="it-IT" sz="3700" b="1" cap="none" dirty="0">
              <a:latin typeface="Segoe Print" panose="02000600000000000000" pitchFamily="2" charset="0"/>
              <a:cs typeface="Cavolini" panose="03000502040302020204" pitchFamily="66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EA3465D-0930-1798-8088-6E3062E64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614" y="5203711"/>
            <a:ext cx="11217897" cy="1178236"/>
          </a:xfrm>
        </p:spPr>
        <p:txBody>
          <a:bodyPr>
            <a:noAutofit/>
          </a:bodyPr>
          <a:lstStyle/>
          <a:p>
            <a:r>
              <a:rPr lang="it-IT" sz="1600" b="1" cap="none" dirty="0">
                <a:solidFill>
                  <a:schemeClr val="tx1"/>
                </a:solidFill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A cura di Sara Passador – Coordinatrice Area Adulti Anziani –</a:t>
            </a:r>
          </a:p>
          <a:p>
            <a:r>
              <a:rPr lang="it-IT" sz="1600" b="1" cap="none" dirty="0">
                <a:solidFill>
                  <a:schemeClr val="tx1"/>
                </a:solidFill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 Servizio Sociale dei Comuni dell’Ambito territoriale Riviera Bassa Friulana</a:t>
            </a:r>
          </a:p>
          <a:p>
            <a:endParaRPr lang="it-IT" sz="2000" b="1" cap="none" dirty="0">
              <a:solidFill>
                <a:schemeClr val="tx1"/>
              </a:solidFill>
              <a:latin typeface="Segoe Print" panose="02000600000000000000" pitchFamily="2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2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755204-CAA0-5156-6E19-AB213095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20089"/>
          </a:xfrm>
        </p:spPr>
        <p:txBody>
          <a:bodyPr/>
          <a:lstStyle/>
          <a:p>
            <a:r>
              <a:rPr lang="it-IT" sz="3300" cap="none" dirty="0">
                <a:latin typeface="Segoe Print" panose="02000600000000000000" pitchFamily="2" charset="0"/>
                <a:cs typeface="Cavolini" panose="03000502040302020204" pitchFamily="66" charset="0"/>
              </a:rPr>
              <a:t>COME???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C57402-2BB5-91A7-362B-D122B85A76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338607"/>
            <a:ext cx="10363826" cy="2090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UVM (equipe integrata)   </a:t>
            </a:r>
            <a:r>
              <a:rPr lang="it-IT" sz="24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  <a:sym typeface="Wingdings" panose="05000000000000000000" pitchFamily="2" charset="2"/>
              </a:rPr>
              <a:t>    valutazione      PPP</a:t>
            </a:r>
          </a:p>
          <a:p>
            <a:pPr marL="2743200" lvl="6" indent="0">
              <a:buNone/>
            </a:pPr>
            <a:r>
              <a:rPr lang="it-IT" sz="24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  <a:sym typeface="Wingdings" panose="05000000000000000000" pitchFamily="2" charset="2"/>
              </a:rPr>
              <a:t>	      aspettative</a:t>
            </a:r>
          </a:p>
          <a:p>
            <a:pPr marL="2743200" lvl="6" indent="0">
              <a:buNone/>
            </a:pPr>
            <a:r>
              <a:rPr lang="it-IT" sz="24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  <a:sym typeface="Wingdings" panose="05000000000000000000" pitchFamily="2" charset="2"/>
              </a:rPr>
              <a:t>	      preferenze</a:t>
            </a:r>
          </a:p>
          <a:p>
            <a:pPr marL="2743200" lvl="6" indent="0">
              <a:buNone/>
            </a:pPr>
            <a:r>
              <a:rPr lang="it-IT" sz="24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  <a:sym typeface="Wingdings" panose="05000000000000000000" pitchFamily="2" charset="2"/>
              </a:rPr>
              <a:t>	      aspirazioni</a:t>
            </a:r>
          </a:p>
          <a:p>
            <a:pPr marL="2743200" lvl="6" indent="0">
              <a:buNone/>
            </a:pPr>
            <a:endParaRPr lang="it-IT" sz="2400" cap="none" dirty="0">
              <a:latin typeface="Segoe Print" panose="02000600000000000000" pitchFamily="2" charset="0"/>
              <a:ea typeface="+mj-ea"/>
              <a:cs typeface="Cavolini" panose="0300050204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25C6135-F7FE-8E3A-1104-E8C14EC627A9}"/>
              </a:ext>
            </a:extLst>
          </p:cNvPr>
          <p:cNvSpPr txBox="1"/>
          <p:nvPr/>
        </p:nvSpPr>
        <p:spPr>
          <a:xfrm>
            <a:off x="913775" y="3872648"/>
            <a:ext cx="9907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BUDGET di PROGETTO</a:t>
            </a:r>
          </a:p>
          <a:p>
            <a:endParaRPr lang="it-IT" sz="2400" dirty="0">
              <a:latin typeface="Segoe Print" panose="02000600000000000000" pitchFamily="2" charset="0"/>
              <a:ea typeface="+mj-ea"/>
              <a:cs typeface="Cavolini" panose="03000502040302020204" pitchFamily="66" charset="0"/>
            </a:endParaRPr>
          </a:p>
          <a:p>
            <a:r>
              <a:rPr lang="it-IT" sz="2400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BUDGET di SALUTE</a:t>
            </a:r>
          </a:p>
          <a:p>
            <a:endParaRPr lang="it-IT" sz="2400" dirty="0">
              <a:latin typeface="Segoe Print" panose="02000600000000000000" pitchFamily="2" charset="0"/>
              <a:ea typeface="+mj-ea"/>
              <a:cs typeface="Cavolini" panose="03000502040302020204" pitchFamily="66" charset="0"/>
            </a:endParaRPr>
          </a:p>
          <a:p>
            <a:r>
              <a:rPr lang="it-IT" sz="2400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Figura professionale di riferimento («case manager»)</a:t>
            </a:r>
          </a:p>
        </p:txBody>
      </p:sp>
    </p:spTree>
    <p:extLst>
      <p:ext uri="{BB962C8B-B14F-4D97-AF65-F5344CB8AC3E}">
        <p14:creationId xmlns:p14="http://schemas.microsoft.com/office/powerpoint/2010/main" val="98861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B45896-DF82-4158-8135-BB4EF2219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F3722F-F18A-458A-84A7-C96905E49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21F2C29-113F-45BE-AE61-3A923404B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323BCD79-7A8A-4ED6-BCE6-96877ECE0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439" y="1215213"/>
            <a:ext cx="6005039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6B612DD-F0CE-7C59-C694-EFCD81B175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55" r="-2" b="4447"/>
          <a:stretch/>
        </p:blipFill>
        <p:spPr>
          <a:xfrm>
            <a:off x="1500145" y="1678055"/>
            <a:ext cx="4779626" cy="401471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763D3CD-07B8-4C0F-A75E-9E7C44A7C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" y="1"/>
            <a:ext cx="12192000" cy="68580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C3EF4B-5678-8C8F-4403-C24FC091FA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85556" y="2570161"/>
            <a:ext cx="4482789" cy="171767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300" b="1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CON QUALI STRUMENTI e STRATEGIE???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FCFE12E-6DDA-E4B6-FF21-A111CE07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11918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21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Una vista laterale di un modello astratto bianco e grigio in una vista laterale a forma di sfera">
            <a:extLst>
              <a:ext uri="{FF2B5EF4-FFF2-40B4-BE49-F238E27FC236}">
                <a16:creationId xmlns:a16="http://schemas.microsoft.com/office/drawing/2014/main" id="{8F428D79-8636-FD40-ADF8-35DFF5B7C3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4917" b="3561"/>
          <a:stretch/>
        </p:blipFill>
        <p:spPr>
          <a:xfrm>
            <a:off x="1640284" y="1607825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6AE9FA2-BA18-B0BD-8D32-3E767A13E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7451" y="1310212"/>
            <a:ext cx="8689976" cy="3808542"/>
          </a:xfrm>
        </p:spPr>
        <p:txBody>
          <a:bodyPr>
            <a:normAutofit fontScale="90000"/>
          </a:bodyPr>
          <a:lstStyle/>
          <a:p>
            <a:r>
              <a:rPr lang="it-IT" sz="3200" b="1" cap="none" dirty="0">
                <a:latin typeface="Segoe Print" panose="02000600000000000000" pitchFamily="2" charset="0"/>
              </a:rPr>
              <a:t>FORMAZIONE</a:t>
            </a:r>
            <a:br>
              <a:rPr lang="it-IT" sz="3200" b="1" cap="none" dirty="0">
                <a:latin typeface="Segoe Print" panose="02000600000000000000" pitchFamily="2" charset="0"/>
              </a:rPr>
            </a:br>
            <a:br>
              <a:rPr lang="it-IT" sz="3200" b="1" cap="none" dirty="0">
                <a:latin typeface="Segoe Print" panose="02000600000000000000" pitchFamily="2" charset="0"/>
              </a:rPr>
            </a:br>
            <a:r>
              <a:rPr lang="it-IT" sz="3200" b="1" cap="none" dirty="0">
                <a:latin typeface="Segoe Print" panose="02000600000000000000" pitchFamily="2" charset="0"/>
              </a:rPr>
              <a:t>INTEGRAZIONE</a:t>
            </a:r>
            <a:br>
              <a:rPr lang="it-IT" sz="3200" b="1" cap="none" dirty="0">
                <a:latin typeface="Segoe Print" panose="02000600000000000000" pitchFamily="2" charset="0"/>
              </a:rPr>
            </a:br>
            <a:br>
              <a:rPr lang="it-IT" sz="3200" b="1" cap="none" dirty="0">
                <a:latin typeface="Segoe Print" panose="02000600000000000000" pitchFamily="2" charset="0"/>
              </a:rPr>
            </a:br>
            <a:r>
              <a:rPr lang="it-IT" sz="3200" b="1" cap="none" dirty="0">
                <a:latin typeface="Segoe Print" panose="02000600000000000000" pitchFamily="2" charset="0"/>
              </a:rPr>
              <a:t>PDZ– PAA</a:t>
            </a:r>
            <a:br>
              <a:rPr lang="it-IT" sz="3200" b="1" cap="none" dirty="0">
                <a:latin typeface="Segoe Print" panose="02000600000000000000" pitchFamily="2" charset="0"/>
              </a:rPr>
            </a:br>
            <a:br>
              <a:rPr lang="it-IT" sz="3200" b="1" cap="none" dirty="0">
                <a:latin typeface="Segoe Print" panose="02000600000000000000" pitchFamily="2" charset="0"/>
              </a:rPr>
            </a:br>
            <a:r>
              <a:rPr lang="it-IT" sz="3200" b="1" cap="none" dirty="0">
                <a:latin typeface="Segoe Print" panose="02000600000000000000" pitchFamily="2" charset="0"/>
              </a:rPr>
              <a:t>…??? E poi???</a:t>
            </a:r>
            <a:br>
              <a:rPr lang="it-IT" sz="3200" b="1" cap="none" dirty="0">
                <a:latin typeface="Segoe Print" panose="02000600000000000000" pitchFamily="2" charset="0"/>
              </a:rPr>
            </a:br>
            <a:br>
              <a:rPr lang="it-IT" sz="3200" b="1" cap="none" dirty="0">
                <a:latin typeface="Segoe Print" panose="02000600000000000000" pitchFamily="2" charset="0"/>
              </a:rPr>
            </a:br>
            <a:r>
              <a:rPr lang="it-IT" sz="3200" b="1" cap="none" dirty="0">
                <a:latin typeface="Segoe Print" panose="02000600000000000000" pitchFamily="2" charset="0"/>
              </a:rPr>
              <a:t>Ragioniamoci su! Insieme!</a:t>
            </a:r>
          </a:p>
        </p:txBody>
      </p:sp>
    </p:spTree>
    <p:extLst>
      <p:ext uri="{BB962C8B-B14F-4D97-AF65-F5344CB8AC3E}">
        <p14:creationId xmlns:p14="http://schemas.microsoft.com/office/powerpoint/2010/main" val="279232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4C5253-B610-9ED8-D117-246B5635A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20089"/>
          </a:xfrm>
        </p:spPr>
        <p:txBody>
          <a:bodyPr/>
          <a:lstStyle/>
          <a:p>
            <a:r>
              <a:rPr lang="it-IT" sz="3700" cap="none" dirty="0">
                <a:latin typeface="Segoe Print" panose="02000600000000000000" pitchFamily="2" charset="0"/>
                <a:cs typeface="Cavolini" panose="03000502040302020204" pitchFamily="66" charset="0"/>
              </a:rPr>
              <a:t>FINALITA’ della L.R. 16/2022 – art.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CF81D5-D44F-8DFC-EF40-3033257E28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38606"/>
            <a:ext cx="10363826" cy="5203596"/>
          </a:xfrm>
        </p:spPr>
        <p:txBody>
          <a:bodyPr>
            <a:normAutofit fontScale="92500" lnSpcReduction="10000"/>
          </a:bodyPr>
          <a:lstStyle/>
          <a:p>
            <a:r>
              <a:rPr lang="it-IT" sz="2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Garantire rispetto </a:t>
            </a:r>
            <a:r>
              <a:rPr lang="it-IT" sz="2800" cap="none" dirty="0" err="1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dignita’</a:t>
            </a:r>
            <a:r>
              <a:rPr lang="it-IT" sz="2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 umana</a:t>
            </a:r>
          </a:p>
          <a:p>
            <a:r>
              <a:rPr lang="it-IT" sz="2800" cap="none" dirty="0" err="1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Disabilita’</a:t>
            </a:r>
            <a:r>
              <a:rPr lang="it-IT" sz="2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 come parte della </a:t>
            </a:r>
            <a:r>
              <a:rPr lang="it-IT" sz="2800" cap="none" dirty="0" err="1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diversita’</a:t>
            </a:r>
            <a:r>
              <a:rPr lang="it-IT" sz="2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 umana</a:t>
            </a:r>
          </a:p>
          <a:p>
            <a:r>
              <a:rPr lang="it-IT" sz="2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Sensibilizzazione diritti umani</a:t>
            </a:r>
          </a:p>
          <a:p>
            <a:r>
              <a:rPr lang="it-IT" sz="2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Contrastare discriminazione</a:t>
            </a:r>
          </a:p>
          <a:p>
            <a:r>
              <a:rPr lang="it-IT" sz="2800" cap="none" dirty="0" err="1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Parita’</a:t>
            </a:r>
            <a:r>
              <a:rPr lang="it-IT" sz="2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 di trattamento e pari </a:t>
            </a:r>
            <a:r>
              <a:rPr lang="it-IT" sz="2800" cap="none" dirty="0" err="1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opportunita’</a:t>
            </a:r>
            <a:endParaRPr lang="it-IT" sz="2800" cap="none" dirty="0">
              <a:latin typeface="Segoe Print" panose="02000600000000000000" pitchFamily="2" charset="0"/>
              <a:ea typeface="+mj-ea"/>
              <a:cs typeface="Cavolini" panose="03000502040302020204" pitchFamily="66" charset="0"/>
            </a:endParaRPr>
          </a:p>
          <a:p>
            <a:r>
              <a:rPr lang="it-IT" sz="2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Massima autodeterminazione possibile</a:t>
            </a:r>
          </a:p>
          <a:p>
            <a:r>
              <a:rPr lang="it-IT" sz="2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Vita indipendente</a:t>
            </a:r>
          </a:p>
          <a:p>
            <a:r>
              <a:rPr lang="it-IT" sz="2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Piena </a:t>
            </a:r>
            <a:r>
              <a:rPr lang="it-IT" sz="2800" cap="none" dirty="0" err="1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accessibilita’</a:t>
            </a:r>
            <a:r>
              <a:rPr lang="it-IT" sz="2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 attraverso progettazione universale e accomodamento ragionevole</a:t>
            </a:r>
          </a:p>
          <a:p>
            <a:endParaRPr lang="it-IT" sz="1800" cap="none" dirty="0">
              <a:latin typeface="Segoe Print" panose="02000600000000000000" pitchFamily="2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3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4C5253-B610-9ED8-D117-246B5635A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20089"/>
          </a:xfrm>
        </p:spPr>
        <p:txBody>
          <a:bodyPr/>
          <a:lstStyle/>
          <a:p>
            <a:r>
              <a:rPr lang="it-IT" sz="3700" cap="none" dirty="0">
                <a:latin typeface="Segoe Print" panose="02000600000000000000" pitchFamily="2" charset="0"/>
                <a:cs typeface="Cavolini" panose="03000502040302020204" pitchFamily="66" charset="0"/>
              </a:rPr>
              <a:t>FINALITA’ della L.R. 16/2022 – art.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CF81D5-D44F-8DFC-EF40-3033257E28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38606"/>
            <a:ext cx="10363826" cy="5203596"/>
          </a:xfrm>
        </p:spPr>
        <p:txBody>
          <a:bodyPr>
            <a:normAutofit fontScale="92500" lnSpcReduction="10000"/>
          </a:bodyPr>
          <a:lstStyle/>
          <a:p>
            <a:r>
              <a:rPr lang="it-IT" sz="2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Effettiva partecipazione e inclusione (vita sociale, scuola, lavoro)</a:t>
            </a:r>
          </a:p>
          <a:p>
            <a:r>
              <a:rPr lang="it-IT" sz="2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Servizi pubblici accessibili e semplificati</a:t>
            </a:r>
          </a:p>
          <a:p>
            <a:r>
              <a:rPr lang="it-IT" sz="2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Protezione, valorizzazione e partecipazione delle FAMIGLIE</a:t>
            </a:r>
          </a:p>
          <a:p>
            <a:r>
              <a:rPr lang="it-IT" sz="2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Riconoscimento operato famiglie</a:t>
            </a:r>
          </a:p>
          <a:p>
            <a:r>
              <a:rPr lang="it-IT" sz="2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Consultazione e coinvolgimento PCD</a:t>
            </a:r>
          </a:p>
          <a:p>
            <a:r>
              <a:rPr lang="it-IT" sz="2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Cultura della responsabilità condivisa</a:t>
            </a:r>
          </a:p>
          <a:p>
            <a:r>
              <a:rPr lang="it-IT" sz="2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Programmi e politiche per un welfare comunitario</a:t>
            </a:r>
          </a:p>
          <a:p>
            <a:r>
              <a:rPr lang="it-IT" sz="2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Formazione dei professionisti</a:t>
            </a:r>
          </a:p>
          <a:p>
            <a:endParaRPr lang="it-IT" sz="1800" cap="none" dirty="0">
              <a:latin typeface="Segoe Print" panose="02000600000000000000" pitchFamily="2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9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61ED11-59A4-8B22-D5A4-1A2A1BBE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700" cap="none" dirty="0">
                <a:latin typeface="Segoe Print" panose="02000600000000000000" pitchFamily="2" charset="0"/>
                <a:cs typeface="Cavolini" panose="03000502040302020204" pitchFamily="66" charset="0"/>
              </a:rPr>
              <a:t>Come si concretizzano queste </a:t>
            </a:r>
            <a:r>
              <a:rPr lang="it-IT" sz="3700" cap="none" dirty="0" err="1">
                <a:latin typeface="Segoe Print" panose="02000600000000000000" pitchFamily="2" charset="0"/>
                <a:cs typeface="Cavolini" panose="03000502040302020204" pitchFamily="66" charset="0"/>
              </a:rPr>
              <a:t>finalita’</a:t>
            </a:r>
            <a:r>
              <a:rPr lang="it-IT" sz="3700" cap="none" dirty="0">
                <a:latin typeface="Segoe Print" panose="02000600000000000000" pitchFamily="2" charset="0"/>
                <a:cs typeface="Cavolini" panose="03000502040302020204" pitchFamily="66" charset="0"/>
              </a:rPr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C7338D-A9F0-5BDE-07BE-388C7F0838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19374"/>
            <a:ext cx="10363826" cy="3971826"/>
          </a:xfrm>
        </p:spPr>
        <p:txBody>
          <a:bodyPr>
            <a:normAutofit/>
          </a:bodyPr>
          <a:lstStyle/>
          <a:p>
            <a:r>
              <a:rPr lang="it-IT" sz="26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Attraverso INTERVENTI sviluppati in 5 AREE (art. 3):</a:t>
            </a:r>
          </a:p>
          <a:p>
            <a:pPr marL="457200" indent="-457200">
              <a:buAutoNum type="arabicParenR"/>
            </a:pPr>
            <a:r>
              <a:rPr lang="it-IT" sz="26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Salute</a:t>
            </a:r>
          </a:p>
          <a:p>
            <a:pPr marL="457200" indent="-457200">
              <a:buAutoNum type="arabicParenR"/>
            </a:pPr>
            <a:r>
              <a:rPr lang="it-IT" sz="26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Vita indipendente e inclusione nella </a:t>
            </a:r>
            <a:r>
              <a:rPr lang="it-IT" sz="2600" cap="none" dirty="0" err="1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societa’</a:t>
            </a:r>
            <a:endParaRPr lang="it-IT" sz="2600" cap="none" dirty="0">
              <a:latin typeface="Segoe Print" panose="02000600000000000000" pitchFamily="2" charset="0"/>
              <a:ea typeface="+mj-ea"/>
              <a:cs typeface="Cavolini" panose="03000502040302020204" pitchFamily="66" charset="0"/>
            </a:endParaRPr>
          </a:p>
          <a:p>
            <a:pPr marL="457200" indent="-457200">
              <a:buAutoNum type="arabicParenR"/>
            </a:pPr>
            <a:r>
              <a:rPr lang="it-IT" sz="26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Istruzione, formazione e lavoro</a:t>
            </a:r>
          </a:p>
          <a:p>
            <a:pPr marL="457200" indent="-457200">
              <a:buAutoNum type="arabicParenR"/>
            </a:pPr>
            <a:r>
              <a:rPr lang="it-IT" sz="2600" cap="none" dirty="0" err="1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Mobilita’</a:t>
            </a:r>
            <a:r>
              <a:rPr lang="it-IT" sz="26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 personale e </a:t>
            </a:r>
            <a:r>
              <a:rPr lang="it-IT" sz="2600" cap="none" dirty="0" err="1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liberta’</a:t>
            </a:r>
            <a:r>
              <a:rPr lang="it-IT" sz="26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 di movimento</a:t>
            </a:r>
          </a:p>
          <a:p>
            <a:pPr marL="457200" indent="-457200">
              <a:buAutoNum type="arabicParenR"/>
            </a:pPr>
            <a:r>
              <a:rPr lang="it-IT" sz="26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Informazione, comunicazione e partecipazione</a:t>
            </a:r>
          </a:p>
        </p:txBody>
      </p:sp>
    </p:spTree>
    <p:extLst>
      <p:ext uri="{BB962C8B-B14F-4D97-AF65-F5344CB8AC3E}">
        <p14:creationId xmlns:p14="http://schemas.microsoft.com/office/powerpoint/2010/main" val="371700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61ED11-59A4-8B22-D5A4-1A2A1BBE3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42638"/>
          </a:xfrm>
        </p:spPr>
        <p:txBody>
          <a:bodyPr/>
          <a:lstStyle/>
          <a:p>
            <a:r>
              <a:rPr lang="it-IT" sz="3700" cap="none" dirty="0">
                <a:latin typeface="Segoe Print" panose="02000600000000000000" pitchFamily="2" charset="0"/>
                <a:cs typeface="Cavolini" panose="03000502040302020204" pitchFamily="66" charset="0"/>
              </a:rPr>
              <a:t>Come si concretizzano queste </a:t>
            </a:r>
            <a:r>
              <a:rPr lang="it-IT" sz="3700" cap="none" dirty="0" err="1">
                <a:latin typeface="Segoe Print" panose="02000600000000000000" pitchFamily="2" charset="0"/>
                <a:cs typeface="Cavolini" panose="03000502040302020204" pitchFamily="66" charset="0"/>
              </a:rPr>
              <a:t>finalita’</a:t>
            </a:r>
            <a:r>
              <a:rPr lang="it-IT" sz="3700" cap="none" dirty="0">
                <a:latin typeface="Segoe Print" panose="02000600000000000000" pitchFamily="2" charset="0"/>
                <a:cs typeface="Cavolini" panose="03000502040302020204" pitchFamily="66" charset="0"/>
              </a:rPr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C7338D-A9F0-5BDE-07BE-388C7F0838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7963" y="1819373"/>
            <a:ext cx="11792932" cy="4901937"/>
          </a:xfrm>
        </p:spPr>
        <p:txBody>
          <a:bodyPr>
            <a:normAutofit lnSpcReduction="10000"/>
          </a:bodyPr>
          <a:lstStyle/>
          <a:p>
            <a:r>
              <a:rPr lang="it-IT" sz="24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Attraverso INTERVENTI che riconoscano e promuovano:</a:t>
            </a:r>
          </a:p>
          <a:p>
            <a:pPr>
              <a:buFontTx/>
              <a:buChar char="-"/>
            </a:pPr>
            <a:r>
              <a:rPr lang="it-IT" sz="24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Il Progetto di vita individuale, personalizzato e partecipato (PPP)</a:t>
            </a:r>
          </a:p>
          <a:p>
            <a:pPr>
              <a:buFontTx/>
              <a:buChar char="-"/>
            </a:pPr>
            <a:r>
              <a:rPr lang="it-IT" sz="24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Il BUDGET di SALUTE </a:t>
            </a:r>
            <a:r>
              <a:rPr lang="it-IT" sz="24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  <a:sym typeface="Wingdings" panose="05000000000000000000" pitchFamily="2" charset="2"/>
              </a:rPr>
              <a:t> INTEGRAZIONE SOCIOSANITARIA</a:t>
            </a:r>
          </a:p>
          <a:p>
            <a:pPr>
              <a:buFontTx/>
              <a:buChar char="-"/>
            </a:pPr>
            <a:r>
              <a:rPr lang="it-IT" sz="24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  <a:sym typeface="Wingdings" panose="05000000000000000000" pitchFamily="2" charset="2"/>
              </a:rPr>
              <a:t>Le sinergie pubblico/privato  </a:t>
            </a:r>
            <a:r>
              <a:rPr lang="it-IT" sz="2400" cap="none" dirty="0" err="1">
                <a:latin typeface="Segoe Print" panose="02000600000000000000" pitchFamily="2" charset="0"/>
                <a:ea typeface="+mj-ea"/>
                <a:cs typeface="Cavolini" panose="03000502040302020204" pitchFamily="66" charset="0"/>
                <a:sym typeface="Wingdings" panose="05000000000000000000" pitchFamily="2" charset="2"/>
              </a:rPr>
              <a:t>parternariato</a:t>
            </a:r>
            <a:endParaRPr lang="it-IT" sz="2400" cap="none" dirty="0">
              <a:latin typeface="Segoe Print" panose="02000600000000000000" pitchFamily="2" charset="0"/>
              <a:ea typeface="+mj-ea"/>
              <a:cs typeface="Cavolini" panose="03000502040302020204" pitchFamily="66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it-IT" sz="24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  <a:sym typeface="Wingdings" panose="05000000000000000000" pitchFamily="2" charset="2"/>
              </a:rPr>
              <a:t>I Percorsi di </a:t>
            </a:r>
            <a:r>
              <a:rPr lang="it-IT" sz="2400" cap="none" dirty="0" err="1">
                <a:latin typeface="Segoe Print" panose="02000600000000000000" pitchFamily="2" charset="0"/>
                <a:ea typeface="+mj-ea"/>
                <a:cs typeface="Cavolini" panose="03000502040302020204" pitchFamily="66" charset="0"/>
                <a:sym typeface="Wingdings" panose="05000000000000000000" pitchFamily="2" charset="2"/>
              </a:rPr>
              <a:t>capacitazione</a:t>
            </a:r>
            <a:r>
              <a:rPr lang="it-IT" sz="24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  <a:sym typeface="Wingdings" panose="05000000000000000000" pitchFamily="2" charset="2"/>
              </a:rPr>
              <a:t> (capacità e agibilità = essere e (poter) fare (grazie a servizi migliori)) autonomia e indipendenza</a:t>
            </a:r>
          </a:p>
          <a:p>
            <a:pPr>
              <a:buFontTx/>
              <a:buChar char="-"/>
            </a:pPr>
            <a:r>
              <a:rPr lang="it-IT" sz="24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  <a:sym typeface="Wingdings" panose="05000000000000000000" pitchFamily="2" charset="2"/>
              </a:rPr>
              <a:t>La Formazione all’approccio capacitante</a:t>
            </a:r>
          </a:p>
          <a:p>
            <a:pPr>
              <a:buFontTx/>
              <a:buChar char="-"/>
            </a:pPr>
            <a:r>
              <a:rPr lang="it-IT" sz="24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  <a:sym typeface="Wingdings" panose="05000000000000000000" pitchFamily="2" charset="2"/>
              </a:rPr>
              <a:t>La Massima condivisione delle informazioni (piattaforme informatiche)</a:t>
            </a:r>
          </a:p>
          <a:p>
            <a:pPr>
              <a:buFontTx/>
              <a:buChar char="-"/>
            </a:pPr>
            <a:r>
              <a:rPr lang="it-IT" sz="24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  <a:sym typeface="Wingdings" panose="05000000000000000000" pitchFamily="2" charset="2"/>
              </a:rPr>
              <a:t>La progettazione universale</a:t>
            </a:r>
          </a:p>
          <a:p>
            <a:pPr>
              <a:buFontTx/>
              <a:buChar char="-"/>
            </a:pPr>
            <a:endParaRPr lang="it-IT" sz="2400" cap="none" dirty="0">
              <a:latin typeface="Segoe Print" panose="02000600000000000000" pitchFamily="2" charset="0"/>
              <a:ea typeface="+mj-ea"/>
              <a:cs typeface="Cavolini" panose="03000502040302020204" pitchFamily="66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it-IT" sz="2800" cap="none" dirty="0">
              <a:latin typeface="Segoe Print" panose="02000600000000000000" pitchFamily="2" charset="0"/>
              <a:ea typeface="+mj-ea"/>
              <a:cs typeface="Cavolini" panose="03000502040302020204" pitchFamily="66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it-IT" sz="2800" cap="none" dirty="0">
              <a:latin typeface="Segoe Print" panose="02000600000000000000" pitchFamily="2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06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A6EFDF-83C2-D240-B52C-87941636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700" cap="none" dirty="0">
                <a:latin typeface="Segoe Print" panose="02000600000000000000" pitchFamily="2" charset="0"/>
                <a:cs typeface="Cavolini" panose="03000502040302020204" pitchFamily="66" charset="0"/>
              </a:rPr>
              <a:t>Quindi accade che… </a:t>
            </a:r>
            <a:r>
              <a:rPr lang="it-IT" sz="3700" b="1" cap="none" dirty="0">
                <a:latin typeface="Segoe Print" panose="02000600000000000000" pitchFamily="2" charset="0"/>
                <a:cs typeface="Cavolini" panose="03000502040302020204" pitchFamily="66" charset="0"/>
              </a:rPr>
              <a:t>dall’1 gennaio 2024</a:t>
            </a:r>
            <a:r>
              <a:rPr lang="it-IT" sz="3700" cap="none" dirty="0">
                <a:latin typeface="Segoe Print" panose="02000600000000000000" pitchFamily="2" charset="0"/>
                <a:cs typeface="Cavolini" panose="03000502040302020204" pitchFamily="66" charset="0"/>
              </a:rPr>
              <a:t>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2CFA41-8E5A-26ED-FE52-D0644E9CA0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905179"/>
            <a:ext cx="10363826" cy="342410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sz="37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La TITOLARITA’ degli interventi in essere (riconducibili a LEA) di tipo </a:t>
            </a:r>
          </a:p>
          <a:p>
            <a:pPr marL="0" indent="0" algn="ctr">
              <a:buNone/>
            </a:pPr>
            <a:r>
              <a:rPr lang="it-IT" sz="37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residenziale e semiresidenziale, </a:t>
            </a:r>
          </a:p>
          <a:p>
            <a:pPr marL="0" indent="0" algn="ctr">
              <a:buNone/>
            </a:pPr>
            <a:r>
              <a:rPr lang="it-IT" sz="37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terapeutico-riabilitativi e socioriabilitativi finalizzati all’inserimento lavorativo </a:t>
            </a:r>
          </a:p>
          <a:p>
            <a:pPr marL="0" indent="0" algn="ctr">
              <a:buNone/>
            </a:pPr>
            <a:r>
              <a:rPr lang="it-IT" sz="3700" cap="none" dirty="0" err="1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e’</a:t>
            </a:r>
            <a:r>
              <a:rPr lang="it-IT" sz="37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 attribuita alle Aziende sanitarie regionali</a:t>
            </a:r>
          </a:p>
        </p:txBody>
      </p:sp>
    </p:spTree>
    <p:extLst>
      <p:ext uri="{BB962C8B-B14F-4D97-AF65-F5344CB8AC3E}">
        <p14:creationId xmlns:p14="http://schemas.microsoft.com/office/powerpoint/2010/main" val="324746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DCC7E60-3833-90B6-4658-FCB2BE64B8E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73826" y="198164"/>
            <a:ext cx="4967246" cy="488652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E56F2B-7F5E-1B1C-84C6-B6F87FD2AD1A}"/>
              </a:ext>
            </a:extLst>
          </p:cNvPr>
          <p:cNvSpPr txBox="1"/>
          <p:nvPr/>
        </p:nvSpPr>
        <p:spPr>
          <a:xfrm>
            <a:off x="1819072" y="5515583"/>
            <a:ext cx="91342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700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E NOI??????</a:t>
            </a:r>
          </a:p>
        </p:txBody>
      </p:sp>
    </p:spTree>
    <p:extLst>
      <p:ext uri="{BB962C8B-B14F-4D97-AF65-F5344CB8AC3E}">
        <p14:creationId xmlns:p14="http://schemas.microsoft.com/office/powerpoint/2010/main" val="392899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50181C-C7C4-2E05-BF89-8E009398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53722"/>
          </a:xfrm>
        </p:spPr>
        <p:txBody>
          <a:bodyPr>
            <a:normAutofit fontScale="90000"/>
          </a:bodyPr>
          <a:lstStyle/>
          <a:p>
            <a:r>
              <a:rPr lang="it-IT" sz="3700" cap="none" dirty="0">
                <a:latin typeface="Segoe Print" panose="02000600000000000000" pitchFamily="2" charset="0"/>
                <a:cs typeface="Cavolini" panose="03000502040302020204" pitchFamily="66" charset="0"/>
              </a:rPr>
              <a:t>Ai Comuni (SSC) spetta la TITOLARITA’ dei seguenti servizi e interventi (art. 17 co. 5):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15E761-99D8-D2F1-FF47-FCFD0DE5AB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8961" y="1772240"/>
            <a:ext cx="11774078" cy="4609707"/>
          </a:xfrm>
        </p:spPr>
        <p:txBody>
          <a:bodyPr>
            <a:noAutofit/>
          </a:bodyPr>
          <a:lstStyle/>
          <a:p>
            <a:r>
              <a:rPr lang="it-IT" sz="1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Sostegno socio-assistenziale ed educativo scolastico (</a:t>
            </a:r>
            <a:r>
              <a:rPr lang="it-IT" sz="1800" cap="none" dirty="0" err="1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D.Lgs.</a:t>
            </a:r>
            <a:r>
              <a:rPr lang="it-IT" sz="1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 66/2017)</a:t>
            </a:r>
          </a:p>
          <a:p>
            <a:r>
              <a:rPr lang="it-IT" sz="1800" cap="none" dirty="0" err="1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Attivita’</a:t>
            </a:r>
            <a:r>
              <a:rPr lang="it-IT" sz="1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 integrativa di valenza socio-educativa, sia negli asili nido, sia nelle scuole di ogni ordine e grado sia in ambito extrascolastico</a:t>
            </a:r>
          </a:p>
          <a:p>
            <a:r>
              <a:rPr lang="it-IT" sz="1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Interventi educativi di inclusione sociale a sostegno della persona con disabilità alla vita della </a:t>
            </a:r>
            <a:r>
              <a:rPr lang="it-IT" sz="1800" cap="none" dirty="0" err="1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comunita’</a:t>
            </a:r>
            <a:endParaRPr lang="it-IT" sz="1800" cap="none" dirty="0">
              <a:latin typeface="Segoe Print" panose="02000600000000000000" pitchFamily="2" charset="0"/>
              <a:ea typeface="+mj-ea"/>
              <a:cs typeface="Cavolini" panose="03000502040302020204" pitchFamily="66" charset="0"/>
            </a:endParaRPr>
          </a:p>
          <a:p>
            <a:r>
              <a:rPr lang="it-IT" sz="1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Attivazione e sostegno di </a:t>
            </a:r>
            <a:r>
              <a:rPr lang="it-IT" sz="1800" cap="none" dirty="0" err="1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modalita’</a:t>
            </a:r>
            <a:r>
              <a:rPr lang="it-IT" sz="1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 individuali di trasporto</a:t>
            </a:r>
          </a:p>
          <a:p>
            <a:r>
              <a:rPr lang="it-IT" sz="1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Soluzioni abitative PROTETTE alternative all’</a:t>
            </a:r>
            <a:r>
              <a:rPr lang="it-IT" sz="1800" cap="none" dirty="0" err="1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istituzionalizzazzione</a:t>
            </a:r>
            <a:endParaRPr lang="it-IT" sz="1800" cap="none" dirty="0">
              <a:latin typeface="Segoe Print" panose="02000600000000000000" pitchFamily="2" charset="0"/>
              <a:ea typeface="+mj-ea"/>
              <a:cs typeface="Cavolini" panose="03000502040302020204" pitchFamily="66" charset="0"/>
            </a:endParaRPr>
          </a:p>
          <a:p>
            <a:r>
              <a:rPr lang="it-IT" sz="1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Servizi realizzati in contesti naturali di vita delle persone che valorizzino la dimensione della </a:t>
            </a:r>
            <a:r>
              <a:rPr lang="it-IT" sz="1800" cap="none" dirty="0" err="1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domiciliarita’</a:t>
            </a:r>
            <a:endParaRPr lang="it-IT" sz="1800" cap="none" dirty="0">
              <a:latin typeface="Segoe Print" panose="02000600000000000000" pitchFamily="2" charset="0"/>
              <a:ea typeface="+mj-ea"/>
              <a:cs typeface="Cavolini" panose="03000502040302020204" pitchFamily="66" charset="0"/>
            </a:endParaRPr>
          </a:p>
          <a:p>
            <a:r>
              <a:rPr lang="it-IT" sz="1800" cap="none" dirty="0" err="1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Attivita’</a:t>
            </a:r>
            <a:r>
              <a:rPr lang="it-IT" sz="18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 di informazione e supporto nell’accesso ai servizi e agli interventi sociali e sociosanitari, in coordinamento con le aziende sanitarie regionali</a:t>
            </a:r>
          </a:p>
        </p:txBody>
      </p:sp>
    </p:spTree>
    <p:extLst>
      <p:ext uri="{BB962C8B-B14F-4D97-AF65-F5344CB8AC3E}">
        <p14:creationId xmlns:p14="http://schemas.microsoft.com/office/powerpoint/2010/main" val="246140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02372A-83C6-C5C3-DB30-FF2404E2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300" cap="none" dirty="0">
                <a:latin typeface="Segoe Print" panose="02000600000000000000" pitchFamily="2" charset="0"/>
                <a:cs typeface="Cavolini" panose="03000502040302020204" pitchFamily="66" charset="0"/>
              </a:rPr>
              <a:t>…ATTENZIONE però al co. 8 dell’art 17!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550052-7965-2167-E08F-4F5D0A39E2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122" y="2367092"/>
            <a:ext cx="1186834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Le Aziende Sanitarie Regionali, </a:t>
            </a:r>
          </a:p>
          <a:p>
            <a:pPr marL="0" indent="0" algn="ctr">
              <a:buNone/>
            </a:pPr>
            <a:r>
              <a:rPr lang="it-IT" sz="24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IN COLLABORAZIONE CON GLI ALTRI SOGGETTI </a:t>
            </a:r>
          </a:p>
          <a:p>
            <a:pPr marL="0" indent="0" algn="ctr">
              <a:buNone/>
            </a:pPr>
            <a:r>
              <a:rPr lang="it-IT" sz="24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COINVOLTI NELLA PRESA IN CARICO, </a:t>
            </a:r>
          </a:p>
          <a:p>
            <a:pPr marL="0" indent="0" algn="ctr">
              <a:buNone/>
            </a:pPr>
            <a:r>
              <a:rPr lang="it-IT" sz="24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procedono alla rivalutazione delle persone in carico, </a:t>
            </a:r>
          </a:p>
          <a:p>
            <a:pPr marL="0" indent="0" algn="ctr">
              <a:buNone/>
            </a:pPr>
            <a:r>
              <a:rPr lang="it-IT" sz="24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ai fini della corretta identificazione </a:t>
            </a:r>
          </a:p>
          <a:p>
            <a:pPr marL="0" indent="0" algn="ctr">
              <a:buNone/>
            </a:pPr>
            <a:r>
              <a:rPr lang="it-IT" sz="24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dei profili di </a:t>
            </a:r>
            <a:r>
              <a:rPr lang="it-IT" sz="2400" cap="none" dirty="0" err="1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intensita’</a:t>
            </a:r>
            <a:r>
              <a:rPr lang="it-IT" sz="2400" cap="none" dirty="0">
                <a:latin typeface="Segoe Print" panose="02000600000000000000" pitchFamily="2" charset="0"/>
                <a:ea typeface="+mj-ea"/>
                <a:cs typeface="Cavolini" panose="03000502040302020204" pitchFamily="66" charset="0"/>
              </a:rPr>
              <a:t> dei sostegni da riconoscere</a:t>
            </a:r>
          </a:p>
        </p:txBody>
      </p:sp>
    </p:spTree>
    <p:extLst>
      <p:ext uri="{BB962C8B-B14F-4D97-AF65-F5344CB8AC3E}">
        <p14:creationId xmlns:p14="http://schemas.microsoft.com/office/powerpoint/2010/main" val="2274790592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Goccia</Template>
  <TotalTime>512</TotalTime>
  <Words>588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Print</vt:lpstr>
      <vt:lpstr>Tw Cen MT</vt:lpstr>
      <vt:lpstr>Goccia</vt:lpstr>
      <vt:lpstr>    La legge di riforma regionale sulla disabilità: prima analisi e prospettive di un nuovo  welfare per la disabilità San Giorgio di Nogaro – 13 dicembre 2022    Il punto di vista  dei Servizi Sociali dei Comuni  sulla L.R. 16/2022 </vt:lpstr>
      <vt:lpstr>FINALITA’ della L.R. 16/2022 – art. 2</vt:lpstr>
      <vt:lpstr>FINALITA’ della L.R. 16/2022 – art. 2</vt:lpstr>
      <vt:lpstr>Come si concretizzano queste finalita’?</vt:lpstr>
      <vt:lpstr>Come si concretizzano queste finalita’?</vt:lpstr>
      <vt:lpstr>Quindi accade che… dall’1 gennaio 2024…</vt:lpstr>
      <vt:lpstr>Presentazione standard di PowerPoint</vt:lpstr>
      <vt:lpstr>Ai Comuni (SSC) spetta la TITOLARITA’ dei seguenti servizi e interventi (art. 17 co. 5):</vt:lpstr>
      <vt:lpstr>…ATTENZIONE però al co. 8 dell’art 17!</vt:lpstr>
      <vt:lpstr>COME???</vt:lpstr>
      <vt:lpstr> </vt:lpstr>
      <vt:lpstr>FORMAZIONE  INTEGRAZIONE  PDZ– PAA  …??? E poi???  Ragioniamoci su! Insieme!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ruolo del Servizio Sociale nel sostegno alla VITA INDIPENDENTE: promotore di diritti,  risorse e tutela </dc:title>
  <dc:creator>Sara Passador</dc:creator>
  <cp:lastModifiedBy>Sara Passador</cp:lastModifiedBy>
  <cp:revision>13</cp:revision>
  <cp:lastPrinted>2022-06-23T08:49:54Z</cp:lastPrinted>
  <dcterms:created xsi:type="dcterms:W3CDTF">2022-06-22T20:15:40Z</dcterms:created>
  <dcterms:modified xsi:type="dcterms:W3CDTF">2022-12-13T15:46:06Z</dcterms:modified>
</cp:coreProperties>
</file>